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9" r:id="rId2"/>
    <p:sldId id="256" r:id="rId3"/>
    <p:sldId id="271" r:id="rId4"/>
    <p:sldId id="258" r:id="rId5"/>
    <p:sldId id="269" r:id="rId6"/>
    <p:sldId id="268" r:id="rId7"/>
    <p:sldId id="264" r:id="rId8"/>
    <p:sldId id="265" r:id="rId9"/>
    <p:sldId id="266" r:id="rId10"/>
    <p:sldId id="263" r:id="rId11"/>
    <p:sldId id="260" r:id="rId12"/>
    <p:sldId id="270" r:id="rId13"/>
  </p:sldIdLst>
  <p:sldSz cx="9525000" cy="9525000"/>
  <p:notesSz cx="6858000" cy="9144000"/>
  <p:embeddedFontLst>
    <p:embeddedFont>
      <p:font typeface="Bernoru UltraExpanded" panose="020B0604020202020204" charset="0"/>
      <p:regular r:id="rId14"/>
    </p:embeddedFont>
    <p:embeddedFont>
      <p:font typeface="Etna Sans Serif" panose="020B0604020202020204" charset="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80D391-6512-D40C-3DBF-D55F4FC7477F}" v="150" dt="2026-01-20T22:34:53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116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7687B-07BB-D3A6-2CD5-6B0F053B8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7838FCE-015D-1D50-A118-1F888399B6CF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5DF3A99-D32B-6092-99B0-1B3D5322CBD1}"/>
              </a:ext>
            </a:extLst>
          </p:cNvPr>
          <p:cNvSpPr/>
          <p:nvPr/>
        </p:nvSpPr>
        <p:spPr>
          <a:xfrm flipH="1" flipV="1">
            <a:off x="-678572" y="-792222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30DE8DE-9929-C429-DF47-9DACF64FC8E6}"/>
              </a:ext>
            </a:extLst>
          </p:cNvPr>
          <p:cNvSpPr/>
          <p:nvPr/>
        </p:nvSpPr>
        <p:spPr>
          <a:xfrm rot="12923427" flipH="1">
            <a:off x="-575955" y="1520740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713EB299-551A-1D75-5CFE-7DD7FF5BE49F}"/>
              </a:ext>
            </a:extLst>
          </p:cNvPr>
          <p:cNvSpPr/>
          <p:nvPr/>
        </p:nvSpPr>
        <p:spPr>
          <a:xfrm>
            <a:off x="8177149" y="6953735"/>
            <a:ext cx="1524248" cy="3009435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2" y="0"/>
                </a:lnTo>
                <a:lnTo>
                  <a:pt x="3855542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23A2D83-69E1-0416-F76A-FD0FB5810C4F}"/>
              </a:ext>
            </a:extLst>
          </p:cNvPr>
          <p:cNvGrpSpPr/>
          <p:nvPr/>
        </p:nvGrpSpPr>
        <p:grpSpPr>
          <a:xfrm>
            <a:off x="1139254" y="4062170"/>
            <a:ext cx="7809820" cy="1533498"/>
            <a:chOff x="0" y="0"/>
            <a:chExt cx="3993166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C47572B-95B0-EDFA-5CD5-AEC858F93968}"/>
                </a:ext>
              </a:extLst>
            </p:cNvPr>
            <p:cNvSpPr/>
            <p:nvPr/>
          </p:nvSpPr>
          <p:spPr>
            <a:xfrm>
              <a:off x="0" y="0"/>
              <a:ext cx="3993166" cy="660400"/>
            </a:xfrm>
            <a:custGeom>
              <a:avLst/>
              <a:gdLst/>
              <a:ahLst/>
              <a:cxnLst/>
              <a:rect l="l" t="t" r="r" b="b"/>
              <a:pathLst>
                <a:path w="3993166" h="660400">
                  <a:moveTo>
                    <a:pt x="3868706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68706" y="0"/>
                  </a:lnTo>
                  <a:cubicBezTo>
                    <a:pt x="3937286" y="0"/>
                    <a:pt x="3993166" y="55880"/>
                    <a:pt x="3993166" y="124460"/>
                  </a:cubicBezTo>
                  <a:lnTo>
                    <a:pt x="3993166" y="535940"/>
                  </a:lnTo>
                  <a:cubicBezTo>
                    <a:pt x="3993166" y="604520"/>
                    <a:pt x="3937286" y="660400"/>
                    <a:pt x="3868706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3F0A9F98-976E-9E40-10FA-708FC3BE3C07}"/>
              </a:ext>
            </a:extLst>
          </p:cNvPr>
          <p:cNvSpPr txBox="1"/>
          <p:nvPr/>
        </p:nvSpPr>
        <p:spPr>
          <a:xfrm>
            <a:off x="682300" y="717290"/>
            <a:ext cx="8559650" cy="23596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1"/>
              </a:lnSpc>
            </a:pPr>
            <a:r>
              <a:rPr lang="en-US" sz="4500" b="1" i="1" dirty="0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</a:rPr>
              <a:t>Welcome</a:t>
            </a:r>
            <a:endParaRPr lang="en-US" sz="4515" b="1" i="1" dirty="0" err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  <a:p>
            <a:pPr algn="ctr">
              <a:lnSpc>
                <a:spcPts val="4561"/>
              </a:lnSpc>
            </a:pPr>
            <a:endParaRPr lang="en-US" sz="4500" b="1" i="1" dirty="0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  <a:p>
            <a:pPr algn="ctr">
              <a:lnSpc>
                <a:spcPts val="4561"/>
              </a:lnSpc>
            </a:pPr>
            <a:r>
              <a:rPr lang="en-US" sz="4500" b="1" i="1" dirty="0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</a:rPr>
              <a:t>FCMS Course Selection 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D2E7CB88-38A5-B574-C2AC-1B5115B4908A}"/>
              </a:ext>
            </a:extLst>
          </p:cNvPr>
          <p:cNvSpPr txBox="1"/>
          <p:nvPr/>
        </p:nvSpPr>
        <p:spPr>
          <a:xfrm>
            <a:off x="591477" y="4065236"/>
            <a:ext cx="8345486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31165" lvl="1"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</a:rPr>
              <a:t>6th Grade Counselor – </a:t>
            </a:r>
            <a:endParaRPr lang="en-US"/>
          </a:p>
          <a:p>
            <a:pPr marL="431165" lvl="1"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</a:rPr>
              <a:t>Dawne Sanders</a:t>
            </a:r>
            <a:endParaRPr lang="en-US"/>
          </a:p>
        </p:txBody>
      </p:sp>
      <p:grpSp>
        <p:nvGrpSpPr>
          <p:cNvPr id="11" name="Group 11">
            <a:extLst>
              <a:ext uri="{FF2B5EF4-FFF2-40B4-BE49-F238E27FC236}">
                <a16:creationId xmlns:a16="http://schemas.microsoft.com/office/drawing/2014/main" id="{60352209-72A3-0577-F82C-5EEAD44AB0E5}"/>
              </a:ext>
            </a:extLst>
          </p:cNvPr>
          <p:cNvGrpSpPr/>
          <p:nvPr/>
        </p:nvGrpSpPr>
        <p:grpSpPr>
          <a:xfrm>
            <a:off x="1086061" y="5994810"/>
            <a:ext cx="7903071" cy="1506855"/>
            <a:chOff x="0" y="0"/>
            <a:chExt cx="3993166" cy="6604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F50600D3-B078-DD78-538B-E13206DFAD1E}"/>
                </a:ext>
              </a:extLst>
            </p:cNvPr>
            <p:cNvSpPr/>
            <p:nvPr/>
          </p:nvSpPr>
          <p:spPr>
            <a:xfrm>
              <a:off x="0" y="0"/>
              <a:ext cx="3993166" cy="660400"/>
            </a:xfrm>
            <a:custGeom>
              <a:avLst/>
              <a:gdLst/>
              <a:ahLst/>
              <a:cxnLst/>
              <a:rect l="l" t="t" r="r" b="b"/>
              <a:pathLst>
                <a:path w="3993166" h="660400">
                  <a:moveTo>
                    <a:pt x="3868706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68706" y="0"/>
                  </a:lnTo>
                  <a:cubicBezTo>
                    <a:pt x="3937286" y="0"/>
                    <a:pt x="3993166" y="55880"/>
                    <a:pt x="3993166" y="124460"/>
                  </a:cubicBezTo>
                  <a:lnTo>
                    <a:pt x="3993166" y="535940"/>
                  </a:lnTo>
                  <a:cubicBezTo>
                    <a:pt x="3993166" y="604520"/>
                    <a:pt x="3937286" y="660400"/>
                    <a:pt x="3868706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Box 13">
            <a:extLst>
              <a:ext uri="{FF2B5EF4-FFF2-40B4-BE49-F238E27FC236}">
                <a16:creationId xmlns:a16="http://schemas.microsoft.com/office/drawing/2014/main" id="{6CE819F2-27BD-DA1D-A07D-476BB1CEEC18}"/>
              </a:ext>
            </a:extLst>
          </p:cNvPr>
          <p:cNvSpPr txBox="1"/>
          <p:nvPr/>
        </p:nvSpPr>
        <p:spPr>
          <a:xfrm>
            <a:off x="1845151" y="6061125"/>
            <a:ext cx="6476225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  <a:sym typeface="Etna Sans Serif"/>
              </a:rPr>
              <a:t>7th Grade Counselor - </a:t>
            </a:r>
            <a:endParaRPr lang="en-US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</a:rPr>
              <a:t>Adrienne Luney</a:t>
            </a:r>
          </a:p>
        </p:txBody>
      </p:sp>
    </p:spTree>
    <p:extLst>
      <p:ext uri="{BB962C8B-B14F-4D97-AF65-F5344CB8AC3E}">
        <p14:creationId xmlns:p14="http://schemas.microsoft.com/office/powerpoint/2010/main" val="32560390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EEF20-892A-807F-31BE-A031836A4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AD477B73-8EA9-A32F-22C2-3C9197FE4D74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66F2814-9FA3-32D7-90A6-4B977F268DB6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5F611C3-2756-BDCA-DEFF-B2EDDCDCE9DE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7485E703-63A6-60C0-8C02-BD8FA4AA0C3D}"/>
              </a:ext>
            </a:extLst>
          </p:cNvPr>
          <p:cNvSpPr/>
          <p:nvPr/>
        </p:nvSpPr>
        <p:spPr>
          <a:xfrm>
            <a:off x="8187914" y="7281568"/>
            <a:ext cx="2057115" cy="3182617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39BF377C-38B3-6E89-E281-97DDC8CC529C}"/>
              </a:ext>
            </a:extLst>
          </p:cNvPr>
          <p:cNvSpPr txBox="1"/>
          <p:nvPr/>
        </p:nvSpPr>
        <p:spPr>
          <a:xfrm>
            <a:off x="509292" y="701472"/>
            <a:ext cx="8559650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48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Level Change from AAC</a:t>
            </a:r>
            <a:endParaRPr lang="en-US" sz="48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67DD9EE6-8702-3B77-D48A-59602EFCBCD4}"/>
              </a:ext>
            </a:extLst>
          </p:cNvPr>
          <p:cNvSpPr txBox="1"/>
          <p:nvPr/>
        </p:nvSpPr>
        <p:spPr>
          <a:xfrm>
            <a:off x="1740586" y="2510928"/>
            <a:ext cx="5638060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 u="sng">
                <a:solidFill>
                  <a:srgbClr val="265B5E"/>
                </a:solidFill>
                <a:latin typeface="Etna Sans Serif"/>
                <a:sym typeface="Etna Sans Serif"/>
              </a:rPr>
              <a:t>FBISD District Policy:</a:t>
            </a:r>
            <a:endParaRPr lang="en-US" u="sng"/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B1E50FED-C78E-5D22-1BFB-76FF3A473248}"/>
              </a:ext>
            </a:extLst>
          </p:cNvPr>
          <p:cNvSpPr txBox="1"/>
          <p:nvPr/>
        </p:nvSpPr>
        <p:spPr>
          <a:xfrm>
            <a:off x="1348684" y="3681899"/>
            <a:ext cx="7631441" cy="4334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>
              <a:lnSpc>
                <a:spcPts val="5680"/>
              </a:lnSpc>
              <a:buFont typeface="Arial"/>
              <a:buChar char="•"/>
            </a:pPr>
            <a:r>
              <a:rPr lang="en-US" sz="4050" dirty="0">
                <a:solidFill>
                  <a:srgbClr val="265B5E"/>
                </a:solidFill>
                <a:latin typeface="Etna Sans Serif"/>
                <a:sym typeface="Etna Sans Serif"/>
              </a:rPr>
              <a:t>Teacher Conference</a:t>
            </a:r>
          </a:p>
          <a:p>
            <a:pPr marL="571500" indent="-571500">
              <a:lnSpc>
                <a:spcPts val="5680"/>
              </a:lnSpc>
              <a:buFont typeface="Arial"/>
              <a:buChar char="•"/>
            </a:pPr>
            <a:r>
              <a:rPr lang="en-US" sz="4050" dirty="0">
                <a:solidFill>
                  <a:srgbClr val="265B5E"/>
                </a:solidFill>
                <a:latin typeface="Etna Sans Serif"/>
                <a:ea typeface="Calibri"/>
                <a:cs typeface="Calibri"/>
              </a:rPr>
              <a:t>Grade below 75</a:t>
            </a:r>
          </a:p>
          <a:p>
            <a:pPr marL="571500" indent="-571500">
              <a:lnSpc>
                <a:spcPts val="5680"/>
              </a:lnSpc>
              <a:buFont typeface="Arial"/>
              <a:buChar char="•"/>
            </a:pPr>
            <a:r>
              <a:rPr lang="en-US" sz="4050" dirty="0">
                <a:solidFill>
                  <a:srgbClr val="265B5E"/>
                </a:solidFill>
                <a:latin typeface="Etna Sans Serif"/>
                <a:ea typeface="Calibri"/>
                <a:cs typeface="Calibri"/>
              </a:rPr>
              <a:t>A success plan created, attempted and monitored </a:t>
            </a:r>
          </a:p>
          <a:p>
            <a:pPr marL="571500" indent="-571500">
              <a:lnSpc>
                <a:spcPts val="5680"/>
              </a:lnSpc>
              <a:buFont typeface="Arial"/>
              <a:buChar char="•"/>
            </a:pPr>
            <a:r>
              <a:rPr lang="en-US" sz="4050" dirty="0">
                <a:solidFill>
                  <a:srgbClr val="265B5E"/>
                </a:solidFill>
                <a:latin typeface="Etna Sans Serif"/>
                <a:ea typeface="Calibri"/>
                <a:cs typeface="Calibri"/>
              </a:rPr>
              <a:t>Attend at least 3 tutorials</a:t>
            </a:r>
          </a:p>
          <a:p>
            <a:pPr marL="571500" indent="-571500">
              <a:lnSpc>
                <a:spcPts val="5680"/>
              </a:lnSpc>
              <a:buFont typeface="Arial"/>
              <a:buChar char="•"/>
            </a:pPr>
            <a:r>
              <a:rPr lang="en-US" sz="4050" dirty="0">
                <a:solidFill>
                  <a:srgbClr val="265B5E"/>
                </a:solidFill>
                <a:latin typeface="Etna Sans Serif"/>
                <a:ea typeface="Calibri"/>
                <a:cs typeface="Calibri"/>
              </a:rPr>
              <a:t>Completed all assignments</a:t>
            </a:r>
          </a:p>
        </p:txBody>
      </p:sp>
    </p:spTree>
    <p:extLst>
      <p:ext uri="{BB962C8B-B14F-4D97-AF65-F5344CB8AC3E}">
        <p14:creationId xmlns:p14="http://schemas.microsoft.com/office/powerpoint/2010/main" val="4147298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8F203-3AD4-81F0-265E-63186755B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0279401-B36D-9DDB-8E85-70FEE47ED615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7FACFCCC-2F1F-DB9A-629D-25930EF323BE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AE6A8A9-9C4F-7EB7-C022-88987C8A3F92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D127AC2-6674-C344-09DB-D1677338CBD4}"/>
              </a:ext>
            </a:extLst>
          </p:cNvPr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364F1F5-6C56-1C1A-1D88-BD87B2FF4FB4}"/>
              </a:ext>
            </a:extLst>
          </p:cNvPr>
          <p:cNvGrpSpPr/>
          <p:nvPr/>
        </p:nvGrpSpPr>
        <p:grpSpPr>
          <a:xfrm>
            <a:off x="1389565" y="3223744"/>
            <a:ext cx="6745869" cy="1307030"/>
            <a:chOff x="0" y="0"/>
            <a:chExt cx="3408469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0132763-9996-6632-B281-873797463070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A9A1C7A5-9F01-DF74-80A4-DCE15C986EA4}"/>
              </a:ext>
            </a:extLst>
          </p:cNvPr>
          <p:cNvGrpSpPr/>
          <p:nvPr/>
        </p:nvGrpSpPr>
        <p:grpSpPr>
          <a:xfrm>
            <a:off x="1389565" y="5036575"/>
            <a:ext cx="6745869" cy="1307030"/>
            <a:chOff x="0" y="0"/>
            <a:chExt cx="3408469" cy="6604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2CDD3CE-511D-3DB0-9959-14B5BAAD2D40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DC2F9D5D-1E36-864E-1A05-6FFFE7B99A73}"/>
              </a:ext>
            </a:extLst>
          </p:cNvPr>
          <p:cNvGrpSpPr/>
          <p:nvPr/>
        </p:nvGrpSpPr>
        <p:grpSpPr>
          <a:xfrm>
            <a:off x="1389565" y="6890775"/>
            <a:ext cx="6745869" cy="2332799"/>
            <a:chOff x="0" y="0"/>
            <a:chExt cx="3408469" cy="6604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D8A1B68C-5DC9-0C74-C449-62F84D7CFEE8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" name="TextBox 15">
            <a:extLst>
              <a:ext uri="{FF2B5EF4-FFF2-40B4-BE49-F238E27FC236}">
                <a16:creationId xmlns:a16="http://schemas.microsoft.com/office/drawing/2014/main" id="{A0595B9A-2054-C055-57C3-2A9DF9E483AB}"/>
              </a:ext>
            </a:extLst>
          </p:cNvPr>
          <p:cNvSpPr txBox="1"/>
          <p:nvPr/>
        </p:nvSpPr>
        <p:spPr>
          <a:xfrm>
            <a:off x="1235668" y="2025740"/>
            <a:ext cx="7053664" cy="801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2"/>
              </a:lnSpc>
            </a:pPr>
            <a:r>
              <a:rPr lang="en-US" sz="6150">
                <a:solidFill>
                  <a:srgbClr val="5E17EB"/>
                </a:solidFill>
                <a:latin typeface="Etna Sans Serif"/>
                <a:sym typeface="Etna Sans Serif"/>
              </a:rPr>
              <a:t>Immunizations</a:t>
            </a:r>
            <a:endParaRPr lang="en-US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5E661B37-46DC-1F42-AAA1-6FB259E2173D}"/>
              </a:ext>
            </a:extLst>
          </p:cNvPr>
          <p:cNvSpPr txBox="1"/>
          <p:nvPr/>
        </p:nvSpPr>
        <p:spPr>
          <a:xfrm>
            <a:off x="509292" y="701472"/>
            <a:ext cx="8559650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Rising 7th Grade</a:t>
            </a:r>
            <a:endParaRPr lang="en-US" sz="51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8434BCDB-B449-9D43-BC6C-3BCDFC4F22A8}"/>
              </a:ext>
            </a:extLst>
          </p:cNvPr>
          <p:cNvSpPr txBox="1"/>
          <p:nvPr/>
        </p:nvSpPr>
        <p:spPr>
          <a:xfrm>
            <a:off x="1740586" y="3535671"/>
            <a:ext cx="5638060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  <a:sym typeface="Etna Sans Serif"/>
              </a:rPr>
              <a:t>MCV4 Meningitis</a:t>
            </a:r>
            <a:endParaRPr lang="en-US"/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5BE48E18-488A-D2E6-4343-9FAF8AA9DB75}"/>
              </a:ext>
            </a:extLst>
          </p:cNvPr>
          <p:cNvSpPr txBox="1"/>
          <p:nvPr/>
        </p:nvSpPr>
        <p:spPr>
          <a:xfrm>
            <a:off x="2494947" y="5345444"/>
            <a:ext cx="4127841" cy="687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4050">
                <a:solidFill>
                  <a:srgbClr val="265B5E"/>
                </a:solidFill>
                <a:latin typeface="Etna Sans Serif"/>
                <a:sym typeface="Etna Sans Serif"/>
              </a:rPr>
              <a:t>TDAP</a:t>
            </a:r>
            <a:endParaRPr lang="en-US"/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281E3588-1452-9BF9-075C-B938991AAF64}"/>
              </a:ext>
            </a:extLst>
          </p:cNvPr>
          <p:cNvSpPr txBox="1"/>
          <p:nvPr/>
        </p:nvSpPr>
        <p:spPr>
          <a:xfrm>
            <a:off x="1532099" y="7134451"/>
            <a:ext cx="6605494" cy="21031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</a:rPr>
              <a:t>Doctor note/verification turned into our campus Nurse</a:t>
            </a:r>
          </a:p>
        </p:txBody>
      </p:sp>
    </p:spTree>
    <p:extLst>
      <p:ext uri="{BB962C8B-B14F-4D97-AF65-F5344CB8AC3E}">
        <p14:creationId xmlns:p14="http://schemas.microsoft.com/office/powerpoint/2010/main" val="3144928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638BD-6B1A-E6A1-7F98-1BA52A4EC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E5DA758-7350-37C1-32A0-43330074F76D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81A55E0-7317-2B4F-DFBF-4C9C3F650B27}"/>
              </a:ext>
            </a:extLst>
          </p:cNvPr>
          <p:cNvSpPr/>
          <p:nvPr/>
        </p:nvSpPr>
        <p:spPr>
          <a:xfrm flipH="1" flipV="1">
            <a:off x="-399097" y="152671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904EB1E-4A04-8382-6BAD-1653D586E7D7}"/>
              </a:ext>
            </a:extLst>
          </p:cNvPr>
          <p:cNvSpPr/>
          <p:nvPr/>
        </p:nvSpPr>
        <p:spPr>
          <a:xfrm rot="12923427" flipH="1">
            <a:off x="-615880" y="2345858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6BFA0C05-678B-721E-3192-48F9CA91E815}"/>
              </a:ext>
            </a:extLst>
          </p:cNvPr>
          <p:cNvSpPr/>
          <p:nvPr/>
        </p:nvSpPr>
        <p:spPr>
          <a:xfrm rot="20580000">
            <a:off x="8414074" y="7907435"/>
            <a:ext cx="1457641" cy="2023632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558A3FF0-E678-7E62-BE28-225A9FBB0E27}"/>
              </a:ext>
            </a:extLst>
          </p:cNvPr>
          <p:cNvSpPr txBox="1"/>
          <p:nvPr/>
        </p:nvSpPr>
        <p:spPr>
          <a:xfrm>
            <a:off x="1499133" y="1946649"/>
            <a:ext cx="7053664" cy="801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2"/>
              </a:lnSpc>
            </a:pPr>
            <a:r>
              <a:rPr lang="en-US" sz="6150">
                <a:solidFill>
                  <a:srgbClr val="5E17EB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important dates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735BE258-D645-51EB-7222-2476B8E88B49}"/>
              </a:ext>
            </a:extLst>
          </p:cNvPr>
          <p:cNvSpPr txBox="1"/>
          <p:nvPr/>
        </p:nvSpPr>
        <p:spPr>
          <a:xfrm>
            <a:off x="589142" y="428018"/>
            <a:ext cx="8559650" cy="1344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15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Course Selection</a:t>
            </a: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007A671D-2C5E-1E9B-BEA1-A0F1F7148505}"/>
              </a:ext>
            </a:extLst>
          </p:cNvPr>
          <p:cNvSpPr txBox="1"/>
          <p:nvPr/>
        </p:nvSpPr>
        <p:spPr>
          <a:xfrm>
            <a:off x="859342" y="2951503"/>
            <a:ext cx="8196398" cy="2000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4400" u="sng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Window opens:</a:t>
            </a: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January 26-February 13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Select courses in </a:t>
            </a:r>
            <a:r>
              <a:rPr lang="en-US" sz="4400" dirty="0" err="1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SchooLinks</a:t>
            </a:r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5B6CE4F-08C2-51C8-383C-2608869EEE27}"/>
              </a:ext>
            </a:extLst>
          </p:cNvPr>
          <p:cNvSpPr txBox="1"/>
          <p:nvPr/>
        </p:nvSpPr>
        <p:spPr>
          <a:xfrm>
            <a:off x="860674" y="5283466"/>
            <a:ext cx="8088492" cy="2000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4400" u="sng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Parent Verification window:</a:t>
            </a: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</a:t>
            </a:r>
            <a:r>
              <a:rPr lang="en-US" sz="440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March 9-13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In Skyward Q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3C13CCDD-4F87-033A-C143-044475A1BD65}"/>
              </a:ext>
            </a:extLst>
          </p:cNvPr>
          <p:cNvSpPr txBox="1"/>
          <p:nvPr/>
        </p:nvSpPr>
        <p:spPr>
          <a:xfrm>
            <a:off x="760362" y="7421575"/>
            <a:ext cx="8289117" cy="1399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4400" u="sng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No schedule changes after:</a:t>
            </a:r>
            <a:r>
              <a:rPr lang="en-US" sz="440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March 13</a:t>
            </a:r>
            <a:endParaRPr lang="en-US" sz="4400">
              <a:solidFill>
                <a:srgbClr val="265B5E"/>
              </a:solidFill>
              <a:latin typeface="Etna Sans Serif"/>
              <a:ea typeface="Etna Sans Serif"/>
              <a:cs typeface="Etna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802207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flipH="1" flipV="1">
            <a:off x="-399097" y="152671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12923427" flipH="1">
            <a:off x="-615880" y="2345858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 rot="20580000">
            <a:off x="8414074" y="7907435"/>
            <a:ext cx="1457641" cy="2023632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499133" y="1946649"/>
            <a:ext cx="7053664" cy="801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2"/>
              </a:lnSpc>
            </a:pPr>
            <a:r>
              <a:rPr lang="en-US" sz="6150">
                <a:solidFill>
                  <a:srgbClr val="5E17EB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important dates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89142" y="428018"/>
            <a:ext cx="8559650" cy="13444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15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Course Selection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859342" y="2951503"/>
            <a:ext cx="8196398" cy="20005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4400" u="sng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Window opens:</a:t>
            </a: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January 26-February 13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Select courses in </a:t>
            </a:r>
            <a:r>
              <a:rPr lang="en-US" sz="4400" dirty="0" err="1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SchooLinks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860674" y="5283466"/>
            <a:ext cx="8088492" cy="2000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4400" u="sng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Parent Verification window:</a:t>
            </a: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</a:t>
            </a:r>
            <a:r>
              <a:rPr lang="en-US" sz="440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March 9-13</a:t>
            </a:r>
          </a:p>
          <a:p>
            <a:pPr algn="ctr">
              <a:lnSpc>
                <a:spcPts val="5180"/>
              </a:lnSpc>
            </a:pPr>
            <a:r>
              <a:rPr lang="en-US" sz="440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</a:rPr>
              <a:t>In Skyward Q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60362" y="7421575"/>
            <a:ext cx="8289117" cy="1399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4400" u="sng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No schedule changes after:</a:t>
            </a:r>
            <a:r>
              <a:rPr lang="en-US" sz="440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 March 13</a:t>
            </a:r>
            <a:endParaRPr lang="en-US" sz="4400">
              <a:solidFill>
                <a:srgbClr val="265B5E"/>
              </a:solidFill>
              <a:latin typeface="Etna Sans Serif"/>
              <a:ea typeface="Etna Sans Serif"/>
              <a:cs typeface="Etna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94750-32CF-1076-F1FA-D6155ADED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5C7D3DC-3A55-CBA2-039F-2C0AC266A5F7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2AEE1A1-1F51-F859-908A-C85BC94D51D1}"/>
              </a:ext>
            </a:extLst>
          </p:cNvPr>
          <p:cNvSpPr/>
          <p:nvPr/>
        </p:nvSpPr>
        <p:spPr>
          <a:xfrm flipH="1" flipV="1">
            <a:off x="-678572" y="-792222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3BC20152-AF36-C469-19C3-106118BD2074}"/>
              </a:ext>
            </a:extLst>
          </p:cNvPr>
          <p:cNvSpPr/>
          <p:nvPr/>
        </p:nvSpPr>
        <p:spPr>
          <a:xfrm rot="12923427" flipH="1">
            <a:off x="-575955" y="1520740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7D46026-D1BD-9584-C9D6-2F143EA1120E}"/>
              </a:ext>
            </a:extLst>
          </p:cNvPr>
          <p:cNvSpPr/>
          <p:nvPr/>
        </p:nvSpPr>
        <p:spPr>
          <a:xfrm>
            <a:off x="6644729" y="6060024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2" y="0"/>
                </a:lnTo>
                <a:lnTo>
                  <a:pt x="3855542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885D96AA-3AC8-FF6C-D74D-62F7B5DDC171}"/>
              </a:ext>
            </a:extLst>
          </p:cNvPr>
          <p:cNvGrpSpPr/>
          <p:nvPr/>
        </p:nvGrpSpPr>
        <p:grpSpPr>
          <a:xfrm>
            <a:off x="1139254" y="3223744"/>
            <a:ext cx="7903071" cy="1307030"/>
            <a:chOff x="0" y="0"/>
            <a:chExt cx="3993166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9A832153-9E29-2F24-6082-9FC193914FB4}"/>
                </a:ext>
              </a:extLst>
            </p:cNvPr>
            <p:cNvSpPr/>
            <p:nvPr/>
          </p:nvSpPr>
          <p:spPr>
            <a:xfrm>
              <a:off x="0" y="0"/>
              <a:ext cx="3993166" cy="660400"/>
            </a:xfrm>
            <a:custGeom>
              <a:avLst/>
              <a:gdLst/>
              <a:ahLst/>
              <a:cxnLst/>
              <a:rect l="l" t="t" r="r" b="b"/>
              <a:pathLst>
                <a:path w="3993166" h="660400">
                  <a:moveTo>
                    <a:pt x="3868706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68706" y="0"/>
                  </a:lnTo>
                  <a:cubicBezTo>
                    <a:pt x="3937286" y="0"/>
                    <a:pt x="3993166" y="55880"/>
                    <a:pt x="3993166" y="124460"/>
                  </a:cubicBezTo>
                  <a:lnTo>
                    <a:pt x="3993166" y="535940"/>
                  </a:lnTo>
                  <a:cubicBezTo>
                    <a:pt x="3993166" y="604520"/>
                    <a:pt x="3937286" y="660400"/>
                    <a:pt x="3868706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B41A9903-F2DF-DBF7-3416-63EDC48D5A59}"/>
              </a:ext>
            </a:extLst>
          </p:cNvPr>
          <p:cNvSpPr txBox="1"/>
          <p:nvPr/>
        </p:nvSpPr>
        <p:spPr>
          <a:xfrm>
            <a:off x="682300" y="1316166"/>
            <a:ext cx="8559650" cy="11798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61"/>
              </a:lnSpc>
            </a:pPr>
            <a:r>
              <a:rPr lang="en-US" sz="45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</a:rPr>
              <a:t>FCMS Course Selection Info</a:t>
            </a:r>
            <a:endParaRPr lang="en-US" sz="4515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  <a:sym typeface="Bernoru UltraExpanded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905725F8-EF40-AC08-AC59-2FA215828826}"/>
              </a:ext>
            </a:extLst>
          </p:cNvPr>
          <p:cNvSpPr txBox="1"/>
          <p:nvPr/>
        </p:nvSpPr>
        <p:spPr>
          <a:xfrm>
            <a:off x="764565" y="3506286"/>
            <a:ext cx="7652759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62965" lvl="1" indent="-431800" algn="ctr">
              <a:lnSpc>
                <a:spcPts val="5599"/>
              </a:lnSpc>
              <a:buAutoNum type="arabicPeriod"/>
            </a:pPr>
            <a:r>
              <a:rPr lang="en-US" sz="3950">
                <a:solidFill>
                  <a:srgbClr val="265B5E"/>
                </a:solidFill>
                <a:latin typeface="Etna Sans Serif"/>
                <a:sym typeface="Etna Sans Serif"/>
              </a:rPr>
              <a:t>Housed in Schoology</a:t>
            </a:r>
            <a:endParaRPr lang="en-US"/>
          </a:p>
        </p:txBody>
      </p:sp>
      <p:grpSp>
        <p:nvGrpSpPr>
          <p:cNvPr id="11" name="Group 11">
            <a:extLst>
              <a:ext uri="{FF2B5EF4-FFF2-40B4-BE49-F238E27FC236}">
                <a16:creationId xmlns:a16="http://schemas.microsoft.com/office/drawing/2014/main" id="{A31F8D2F-1940-3DD0-9B11-B63089C5F072}"/>
              </a:ext>
            </a:extLst>
          </p:cNvPr>
          <p:cNvGrpSpPr/>
          <p:nvPr/>
        </p:nvGrpSpPr>
        <p:grpSpPr>
          <a:xfrm>
            <a:off x="1139254" y="5036608"/>
            <a:ext cx="7903071" cy="1307030"/>
            <a:chOff x="0" y="0"/>
            <a:chExt cx="3993166" cy="6604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23B31E50-4037-804C-B437-89EF188AE318}"/>
                </a:ext>
              </a:extLst>
            </p:cNvPr>
            <p:cNvSpPr/>
            <p:nvPr/>
          </p:nvSpPr>
          <p:spPr>
            <a:xfrm>
              <a:off x="0" y="0"/>
              <a:ext cx="3993166" cy="660400"/>
            </a:xfrm>
            <a:custGeom>
              <a:avLst/>
              <a:gdLst/>
              <a:ahLst/>
              <a:cxnLst/>
              <a:rect l="l" t="t" r="r" b="b"/>
              <a:pathLst>
                <a:path w="3993166" h="660400">
                  <a:moveTo>
                    <a:pt x="3868706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68706" y="0"/>
                  </a:lnTo>
                  <a:cubicBezTo>
                    <a:pt x="3937286" y="0"/>
                    <a:pt x="3993166" y="55880"/>
                    <a:pt x="3993166" y="124460"/>
                  </a:cubicBezTo>
                  <a:lnTo>
                    <a:pt x="3993166" y="535940"/>
                  </a:lnTo>
                  <a:cubicBezTo>
                    <a:pt x="3993166" y="604520"/>
                    <a:pt x="3937286" y="660400"/>
                    <a:pt x="3868706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Box 13">
            <a:extLst>
              <a:ext uri="{FF2B5EF4-FFF2-40B4-BE49-F238E27FC236}">
                <a16:creationId xmlns:a16="http://schemas.microsoft.com/office/drawing/2014/main" id="{BE106B23-37DF-C40B-51EE-3D51BE772DE3}"/>
              </a:ext>
            </a:extLst>
          </p:cNvPr>
          <p:cNvSpPr txBox="1"/>
          <p:nvPr/>
        </p:nvSpPr>
        <p:spPr>
          <a:xfrm>
            <a:off x="2271018" y="5355782"/>
            <a:ext cx="6009967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2. Library Course</a:t>
            </a:r>
            <a:endParaRPr lang="en-US" sz="3999">
              <a:solidFill>
                <a:srgbClr val="265B5E"/>
              </a:solidFill>
              <a:latin typeface="Etna Sans Serif"/>
              <a:ea typeface="Etna Sans Serif"/>
              <a:cs typeface="Etna Sans Serif"/>
              <a:sym typeface="Etna Sans Serif"/>
            </a:endParaRP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1B5E5D97-AD6E-DA3E-C35F-CBD09CDDDE38}"/>
              </a:ext>
            </a:extLst>
          </p:cNvPr>
          <p:cNvGrpSpPr/>
          <p:nvPr/>
        </p:nvGrpSpPr>
        <p:grpSpPr>
          <a:xfrm>
            <a:off x="1139254" y="6890775"/>
            <a:ext cx="7903071" cy="1307030"/>
            <a:chOff x="0" y="0"/>
            <a:chExt cx="3993166" cy="660400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B18DC1C-984D-B961-A508-E6920E1713E0}"/>
                </a:ext>
              </a:extLst>
            </p:cNvPr>
            <p:cNvSpPr/>
            <p:nvPr/>
          </p:nvSpPr>
          <p:spPr>
            <a:xfrm>
              <a:off x="0" y="0"/>
              <a:ext cx="3993166" cy="660400"/>
            </a:xfrm>
            <a:custGeom>
              <a:avLst/>
              <a:gdLst/>
              <a:ahLst/>
              <a:cxnLst/>
              <a:rect l="l" t="t" r="r" b="b"/>
              <a:pathLst>
                <a:path w="3993166" h="660400">
                  <a:moveTo>
                    <a:pt x="3868706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868706" y="0"/>
                  </a:lnTo>
                  <a:cubicBezTo>
                    <a:pt x="3937286" y="0"/>
                    <a:pt x="3993166" y="55880"/>
                    <a:pt x="3993166" y="124460"/>
                  </a:cubicBezTo>
                  <a:lnTo>
                    <a:pt x="3993166" y="535940"/>
                  </a:lnTo>
                  <a:cubicBezTo>
                    <a:pt x="3993166" y="604520"/>
                    <a:pt x="3937286" y="660400"/>
                    <a:pt x="3868706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08C4075D-F54B-B719-09CB-FD223F05601D}"/>
              </a:ext>
            </a:extLst>
          </p:cNvPr>
          <p:cNvSpPr txBox="1"/>
          <p:nvPr/>
        </p:nvSpPr>
        <p:spPr>
          <a:xfrm>
            <a:off x="676717" y="7109555"/>
            <a:ext cx="7839514" cy="626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390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3. Counselor's Corner</a:t>
            </a:r>
            <a:endParaRPr lang="en-US" sz="3900">
              <a:solidFill>
                <a:srgbClr val="265B5E"/>
              </a:solidFill>
              <a:latin typeface="Etna Sans Serif"/>
              <a:ea typeface="Etna Sans Serif"/>
              <a:cs typeface="Etna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1409292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1389565" y="3223744"/>
            <a:ext cx="6745869" cy="1307030"/>
            <a:chOff x="0" y="0"/>
            <a:chExt cx="3408469" cy="6604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389565" y="5036575"/>
            <a:ext cx="6745869" cy="1307030"/>
            <a:chOff x="0" y="0"/>
            <a:chExt cx="3408469" cy="6604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389565" y="6890775"/>
            <a:ext cx="6745869" cy="1307030"/>
            <a:chOff x="0" y="0"/>
            <a:chExt cx="3408469" cy="6604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Freeform 12"/>
          <p:cNvSpPr/>
          <p:nvPr/>
        </p:nvSpPr>
        <p:spPr>
          <a:xfrm>
            <a:off x="6550781" y="3319635"/>
            <a:ext cx="1549263" cy="1115248"/>
          </a:xfrm>
          <a:custGeom>
            <a:avLst/>
            <a:gdLst/>
            <a:ahLst/>
            <a:cxnLst/>
            <a:rect l="l" t="t" r="r" b="b"/>
            <a:pathLst>
              <a:path w="1549263" h="1115248">
                <a:moveTo>
                  <a:pt x="0" y="0"/>
                </a:moveTo>
                <a:lnTo>
                  <a:pt x="1549263" y="0"/>
                </a:lnTo>
                <a:lnTo>
                  <a:pt x="1549263" y="1115248"/>
                </a:lnTo>
                <a:lnTo>
                  <a:pt x="0" y="111524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t="-148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6476396" y="4722046"/>
            <a:ext cx="1698033" cy="1936156"/>
          </a:xfrm>
          <a:custGeom>
            <a:avLst/>
            <a:gdLst/>
            <a:ahLst/>
            <a:cxnLst/>
            <a:rect l="l" t="t" r="r" b="b"/>
            <a:pathLst>
              <a:path w="1698033" h="1936156">
                <a:moveTo>
                  <a:pt x="0" y="0"/>
                </a:moveTo>
                <a:lnTo>
                  <a:pt x="1698033" y="0"/>
                </a:lnTo>
                <a:lnTo>
                  <a:pt x="1698033" y="1936155"/>
                </a:lnTo>
                <a:lnTo>
                  <a:pt x="0" y="193615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t="-203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6612273" y="6848701"/>
            <a:ext cx="1426279" cy="1655681"/>
          </a:xfrm>
          <a:custGeom>
            <a:avLst/>
            <a:gdLst/>
            <a:ahLst/>
            <a:cxnLst/>
            <a:rect l="l" t="t" r="r" b="b"/>
            <a:pathLst>
              <a:path w="1426279" h="1655681">
                <a:moveTo>
                  <a:pt x="0" y="0"/>
                </a:moveTo>
                <a:lnTo>
                  <a:pt x="1426280" y="0"/>
                </a:lnTo>
                <a:lnTo>
                  <a:pt x="1426280" y="1655681"/>
                </a:lnTo>
                <a:lnTo>
                  <a:pt x="0" y="1655681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1235668" y="2025740"/>
            <a:ext cx="7053664" cy="801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2"/>
              </a:lnSpc>
            </a:pPr>
            <a:r>
              <a:rPr lang="en-US" sz="6180">
                <a:solidFill>
                  <a:srgbClr val="5E17EB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Course Selection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82675" y="1220498"/>
            <a:ext cx="8559650" cy="691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15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Schoolinks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527653" y="3535671"/>
            <a:ext cx="5638060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Go to 1Link</a:t>
            </a:r>
            <a:endParaRPr lang="en-US" sz="3999" dirty="0">
              <a:solidFill>
                <a:srgbClr val="265B5E"/>
              </a:solidFill>
              <a:latin typeface="Etna Sans Serif"/>
              <a:ea typeface="Etna Sans Serif"/>
              <a:cs typeface="Etna Sans Serif"/>
              <a:sym typeface="Etna Sans Serif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2348555" y="5358752"/>
            <a:ext cx="4127841" cy="6875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4057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Select Clever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078287" y="7134451"/>
            <a:ext cx="4513992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 dirty="0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Select </a:t>
            </a:r>
            <a:r>
              <a:rPr lang="en-US" sz="3950" dirty="0" err="1">
                <a:solidFill>
                  <a:srgbClr val="265B5E"/>
                </a:solidFill>
                <a:latin typeface="Etna Sans Serif"/>
                <a:ea typeface="Etna Sans Serif"/>
                <a:cs typeface="Etna Sans Serif"/>
                <a:sym typeface="Etna Sans Serif"/>
              </a:rPr>
              <a:t>SchooLinks</a:t>
            </a:r>
            <a:endParaRPr lang="en-US" sz="3950" dirty="0" err="1">
              <a:solidFill>
                <a:srgbClr val="265B5E"/>
              </a:solidFill>
              <a:latin typeface="Etna Sans Serif"/>
              <a:ea typeface="Etna Sans Serif"/>
              <a:cs typeface="Etna Sans Serif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24F2D-D569-3364-8A5A-82D4245B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BF32B76A-74DD-FE0F-CDA7-4B5F80EA030F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370DD8B-AB1F-1407-3005-96FA69F87F29}"/>
              </a:ext>
            </a:extLst>
          </p:cNvPr>
          <p:cNvSpPr/>
          <p:nvPr/>
        </p:nvSpPr>
        <p:spPr>
          <a:xfrm flipH="1" flipV="1">
            <a:off x="-345863" y="6279"/>
            <a:ext cx="1705929" cy="2267646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E10BCBB-F551-82B9-AA28-7D57B26D7A8E}"/>
              </a:ext>
            </a:extLst>
          </p:cNvPr>
          <p:cNvSpPr/>
          <p:nvPr/>
        </p:nvSpPr>
        <p:spPr>
          <a:xfrm rot="12923427" flipH="1">
            <a:off x="-416255" y="1813523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FD027C7-B219-6550-834D-26AE0F4F9B44}"/>
              </a:ext>
            </a:extLst>
          </p:cNvPr>
          <p:cNvSpPr/>
          <p:nvPr/>
        </p:nvSpPr>
        <p:spPr>
          <a:xfrm rot="-540000">
            <a:off x="8254509" y="7708207"/>
            <a:ext cx="1630822" cy="2409961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77A5CA84-5A07-0BE9-C7B7-92ABE7C8ABCD}"/>
              </a:ext>
            </a:extLst>
          </p:cNvPr>
          <p:cNvSpPr txBox="1"/>
          <p:nvPr/>
        </p:nvSpPr>
        <p:spPr>
          <a:xfrm>
            <a:off x="509292" y="954331"/>
            <a:ext cx="8559650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 dirty="0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Schoology Resources</a:t>
            </a:r>
            <a:endParaRPr lang="en-US" sz="5100" b="1" i="1" dirty="0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pic>
        <p:nvPicPr>
          <p:cNvPr id="20" name="Picture 19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1A1B3EA-1A27-D245-F354-7D7C214EE0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2937" y="3066992"/>
            <a:ext cx="9534060" cy="469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5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E81EF-637A-AFFD-688B-8BA11462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8B9A26D0-5835-0A7C-DC03-8F7D1E5C8AEC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4C27412-7371-8251-67C8-3EF09EFD6C41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9122A59-FECD-7934-0484-95F7B05BC7F4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0FD9792-04BB-6039-E112-E5995719615A}"/>
              </a:ext>
            </a:extLst>
          </p:cNvPr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042F9215-7055-4427-1761-A981534BB74D}"/>
              </a:ext>
            </a:extLst>
          </p:cNvPr>
          <p:cNvGrpSpPr/>
          <p:nvPr/>
        </p:nvGrpSpPr>
        <p:grpSpPr>
          <a:xfrm>
            <a:off x="1349813" y="3290286"/>
            <a:ext cx="6785834" cy="1373638"/>
            <a:chOff x="87503" y="0"/>
            <a:chExt cx="3320966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D46D861-5F97-B6F0-3E9F-25BDDA752705}"/>
                </a:ext>
              </a:extLst>
            </p:cNvPr>
            <p:cNvSpPr/>
            <p:nvPr/>
          </p:nvSpPr>
          <p:spPr>
            <a:xfrm>
              <a:off x="87503" y="0"/>
              <a:ext cx="3320966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 lIns="91440" tIns="45720" rIns="91440" bIns="45720" anchor="t"/>
            <a:lstStyle/>
            <a:p>
              <a:pPr algn="ctr"/>
              <a:r>
                <a:rPr lang="en-US" sz="3600">
                  <a:solidFill>
                    <a:schemeClr val="tx2"/>
                  </a:solidFill>
                  <a:latin typeface="Etna Sans Serif"/>
                  <a:ea typeface="Calibri"/>
                  <a:cs typeface="Calibri"/>
                </a:rPr>
                <a:t>Grade earned will appear on</a:t>
              </a:r>
              <a:br>
                <a:rPr lang="en-US" sz="3600">
                  <a:latin typeface="Etna Sans Serif"/>
                  <a:ea typeface="Calibri"/>
                  <a:cs typeface="Calibri"/>
                </a:rPr>
              </a:br>
              <a:r>
                <a:rPr lang="en-US" sz="3600">
                  <a:solidFill>
                    <a:schemeClr val="tx2"/>
                  </a:solidFill>
                  <a:latin typeface="Etna Sans Serif"/>
                  <a:ea typeface="Calibri"/>
                  <a:cs typeface="Calibri"/>
                </a:rPr>
                <a:t>High School Transcript</a:t>
              </a:r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5D7B373-BFD6-5EEA-9D84-99FB2491FC1D}"/>
              </a:ext>
            </a:extLst>
          </p:cNvPr>
          <p:cNvGrpSpPr/>
          <p:nvPr/>
        </p:nvGrpSpPr>
        <p:grpSpPr>
          <a:xfrm>
            <a:off x="1389565" y="5036575"/>
            <a:ext cx="6745869" cy="1307030"/>
            <a:chOff x="0" y="0"/>
            <a:chExt cx="3408469" cy="6604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A2A40A8B-0D4F-F72D-45DD-93B76AD877B7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 lIns="91440" tIns="45720" rIns="91440" bIns="45720" anchor="t"/>
            <a:lstStyle/>
            <a:p>
              <a:pPr algn="ctr"/>
              <a:r>
                <a:rPr lang="en-US" sz="3600">
                  <a:solidFill>
                    <a:schemeClr val="tx2"/>
                  </a:solidFill>
                  <a:latin typeface="Etna Sans Serif"/>
                  <a:ea typeface="Calibri"/>
                  <a:cs typeface="Calibri"/>
                </a:rPr>
                <a:t>Grade calculated in high school GPA and Class Rank</a:t>
              </a:r>
              <a:endParaRPr 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5989A842-389A-FBFB-AD00-2136C295F2BE}"/>
              </a:ext>
            </a:extLst>
          </p:cNvPr>
          <p:cNvGrpSpPr/>
          <p:nvPr/>
        </p:nvGrpSpPr>
        <p:grpSpPr>
          <a:xfrm>
            <a:off x="1349600" y="6890775"/>
            <a:ext cx="6785834" cy="1680037"/>
            <a:chOff x="0" y="0"/>
            <a:chExt cx="3408469" cy="6604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6E224DB0-79A0-7220-74A1-E12D48AC95F1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F3E580B9-07A2-C6BA-0AE5-C73BB9A557DA}"/>
              </a:ext>
            </a:extLst>
          </p:cNvPr>
          <p:cNvSpPr txBox="1"/>
          <p:nvPr/>
        </p:nvSpPr>
        <p:spPr>
          <a:xfrm>
            <a:off x="509292" y="701472"/>
            <a:ext cx="8559650" cy="13336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High School Courses </a:t>
            </a:r>
            <a:endParaRPr lang="en-US" sz="51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A8091E99-46AE-ED23-17E5-13F38D37ACD8}"/>
              </a:ext>
            </a:extLst>
          </p:cNvPr>
          <p:cNvSpPr txBox="1"/>
          <p:nvPr/>
        </p:nvSpPr>
        <p:spPr>
          <a:xfrm>
            <a:off x="1465557" y="7400618"/>
            <a:ext cx="6605494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800">
                <a:solidFill>
                  <a:srgbClr val="265B5E"/>
                </a:solidFill>
                <a:latin typeface="Etna Sans Serif"/>
              </a:rPr>
              <a:t>Level of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016862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15555-C68C-139C-8F7F-B30B96247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52F22DC-B1BE-7109-5F36-B2E572B5850C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1E8EF5FC-2859-086C-D5B9-4046D0E26C30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0F42A50-B7F9-05EE-1D42-7EC627DACD39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1E5C82E-CC64-0465-1B3D-99AF1ECF98F1}"/>
              </a:ext>
            </a:extLst>
          </p:cNvPr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63F6F70B-195A-C2BF-63CC-6E452589C8A3}"/>
              </a:ext>
            </a:extLst>
          </p:cNvPr>
          <p:cNvGrpSpPr/>
          <p:nvPr/>
        </p:nvGrpSpPr>
        <p:grpSpPr>
          <a:xfrm>
            <a:off x="1389565" y="3223744"/>
            <a:ext cx="6745869" cy="1307030"/>
            <a:chOff x="0" y="0"/>
            <a:chExt cx="3408469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863A512-5F31-577C-5454-44D3445B4991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30E83B4C-A8D0-EF6C-5D25-031C745787E2}"/>
              </a:ext>
            </a:extLst>
          </p:cNvPr>
          <p:cNvGrpSpPr/>
          <p:nvPr/>
        </p:nvGrpSpPr>
        <p:grpSpPr>
          <a:xfrm>
            <a:off x="1389565" y="5036575"/>
            <a:ext cx="6745869" cy="1307030"/>
            <a:chOff x="0" y="0"/>
            <a:chExt cx="3408469" cy="6604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72A9EED0-8320-E141-E85F-BBAC12F47C77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AA8B67B9-64C6-7E82-243C-F75777402BF7}"/>
              </a:ext>
            </a:extLst>
          </p:cNvPr>
          <p:cNvGrpSpPr/>
          <p:nvPr/>
        </p:nvGrpSpPr>
        <p:grpSpPr>
          <a:xfrm>
            <a:off x="1349600" y="6890775"/>
            <a:ext cx="6785834" cy="1680037"/>
            <a:chOff x="0" y="0"/>
            <a:chExt cx="3408469" cy="6604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E975DB3F-4CD2-A843-5C6F-F0A11D7D725F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44FFE5E0-E1FC-B225-6C57-CA0CCB376DF8}"/>
              </a:ext>
            </a:extLst>
          </p:cNvPr>
          <p:cNvSpPr txBox="1"/>
          <p:nvPr/>
        </p:nvSpPr>
        <p:spPr>
          <a:xfrm>
            <a:off x="509292" y="701472"/>
            <a:ext cx="8559650" cy="20005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Course Change Requests</a:t>
            </a:r>
            <a:endParaRPr lang="en-US" sz="51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1B920A3D-1D39-0EFE-F74D-BD8BA3340003}"/>
              </a:ext>
            </a:extLst>
          </p:cNvPr>
          <p:cNvSpPr txBox="1"/>
          <p:nvPr/>
        </p:nvSpPr>
        <p:spPr>
          <a:xfrm>
            <a:off x="1740586" y="3535671"/>
            <a:ext cx="5638060" cy="669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  <a:sym typeface="Etna Sans Serif"/>
              </a:rPr>
              <a:t>Error</a:t>
            </a:r>
            <a:endParaRPr lang="en-US"/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54069385-0CD0-3F4D-D015-602B6189BBD7}"/>
              </a:ext>
            </a:extLst>
          </p:cNvPr>
          <p:cNvSpPr txBox="1"/>
          <p:nvPr/>
        </p:nvSpPr>
        <p:spPr>
          <a:xfrm>
            <a:off x="1735613" y="5345444"/>
            <a:ext cx="5952908" cy="693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4050">
                <a:solidFill>
                  <a:srgbClr val="265B5E"/>
                </a:solidFill>
                <a:latin typeface="Etna Sans Serif"/>
              </a:rPr>
              <a:t>Electives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17975341-D38B-658B-364B-A8EC51B52FFF}"/>
              </a:ext>
            </a:extLst>
          </p:cNvPr>
          <p:cNvSpPr txBox="1"/>
          <p:nvPr/>
        </p:nvSpPr>
        <p:spPr>
          <a:xfrm>
            <a:off x="1532099" y="7400618"/>
            <a:ext cx="6605494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</a:rPr>
              <a:t>Level Change from AAC</a:t>
            </a:r>
          </a:p>
        </p:txBody>
      </p:sp>
    </p:spTree>
    <p:extLst>
      <p:ext uri="{BB962C8B-B14F-4D97-AF65-F5344CB8AC3E}">
        <p14:creationId xmlns:p14="http://schemas.microsoft.com/office/powerpoint/2010/main" val="3248119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A3E76-E332-658B-E6A5-2F9F70E6B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3B0E8F9-C0A7-1E71-4703-2B9DAB752A67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EAAE7C9-6444-FD26-D0E7-2CB2DC0CF97A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A6175F8-4DCA-3311-A797-7BEF618E9927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ADF6FE7F-B3EB-7A9F-CC19-F7DC3B3139D9}"/>
              </a:ext>
            </a:extLst>
          </p:cNvPr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676D51C1-22EE-929C-1BE8-51824E137D41}"/>
              </a:ext>
            </a:extLst>
          </p:cNvPr>
          <p:cNvGrpSpPr/>
          <p:nvPr/>
        </p:nvGrpSpPr>
        <p:grpSpPr>
          <a:xfrm>
            <a:off x="1389565" y="3223744"/>
            <a:ext cx="6745869" cy="1307030"/>
            <a:chOff x="0" y="0"/>
            <a:chExt cx="3408469" cy="6604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E68C89AA-D382-1327-9C15-0A1F86E823FE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2C53B93E-18F1-D50E-570A-B25CAEFFD120}"/>
              </a:ext>
            </a:extLst>
          </p:cNvPr>
          <p:cNvGrpSpPr/>
          <p:nvPr/>
        </p:nvGrpSpPr>
        <p:grpSpPr>
          <a:xfrm>
            <a:off x="1389565" y="5036575"/>
            <a:ext cx="6745869" cy="1307030"/>
            <a:chOff x="0" y="0"/>
            <a:chExt cx="3408469" cy="6604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F206C10F-9690-537A-F92F-341F3A63A1F6}"/>
                </a:ext>
              </a:extLst>
            </p:cNvPr>
            <p:cNvSpPr/>
            <p:nvPr/>
          </p:nvSpPr>
          <p:spPr>
            <a:xfrm>
              <a:off x="0" y="0"/>
              <a:ext cx="3408469" cy="660400"/>
            </a:xfrm>
            <a:custGeom>
              <a:avLst/>
              <a:gdLst/>
              <a:ahLst/>
              <a:cxnLst/>
              <a:rect l="l" t="t" r="r" b="b"/>
              <a:pathLst>
                <a:path w="3408469" h="660400">
                  <a:moveTo>
                    <a:pt x="3284009" y="660400"/>
                  </a:moveTo>
                  <a:lnTo>
                    <a:pt x="124460" y="660400"/>
                  </a:lnTo>
                  <a:cubicBezTo>
                    <a:pt x="55880" y="660400"/>
                    <a:pt x="0" y="604520"/>
                    <a:pt x="0" y="53594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84010" y="0"/>
                  </a:lnTo>
                  <a:cubicBezTo>
                    <a:pt x="3352590" y="0"/>
                    <a:pt x="3408469" y="55880"/>
                    <a:pt x="3408469" y="124460"/>
                  </a:cubicBezTo>
                  <a:lnTo>
                    <a:pt x="3408469" y="535940"/>
                  </a:lnTo>
                  <a:cubicBezTo>
                    <a:pt x="3408469" y="604520"/>
                    <a:pt x="3352590" y="660400"/>
                    <a:pt x="3284010" y="660400"/>
                  </a:cubicBezTo>
                  <a:close/>
                </a:path>
              </a:pathLst>
            </a:custGeom>
            <a:solidFill>
              <a:srgbClr val="F0D546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TextBox 16">
            <a:extLst>
              <a:ext uri="{FF2B5EF4-FFF2-40B4-BE49-F238E27FC236}">
                <a16:creationId xmlns:a16="http://schemas.microsoft.com/office/drawing/2014/main" id="{A4DF7C97-528F-4B56-F38F-DDA706A0EA4A}"/>
              </a:ext>
            </a:extLst>
          </p:cNvPr>
          <p:cNvSpPr txBox="1"/>
          <p:nvPr/>
        </p:nvSpPr>
        <p:spPr>
          <a:xfrm>
            <a:off x="509292" y="1153956"/>
            <a:ext cx="8559650" cy="6668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Error</a:t>
            </a:r>
            <a:endParaRPr lang="en-US" sz="51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FB797EFB-C10E-311B-567C-06E9D8C58912}"/>
              </a:ext>
            </a:extLst>
          </p:cNvPr>
          <p:cNvSpPr txBox="1"/>
          <p:nvPr/>
        </p:nvSpPr>
        <p:spPr>
          <a:xfrm>
            <a:off x="1527440" y="3535671"/>
            <a:ext cx="6610541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r>
              <a:rPr lang="en-US" sz="3950">
                <a:solidFill>
                  <a:srgbClr val="265B5E"/>
                </a:solidFill>
                <a:latin typeface="Etna Sans Serif"/>
              </a:rPr>
              <a:t>9 Day Notification Window</a:t>
            </a:r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7BBD6742-F758-4106-0A7C-9DA02702E5F3}"/>
              </a:ext>
            </a:extLst>
          </p:cNvPr>
          <p:cNvSpPr txBox="1"/>
          <p:nvPr/>
        </p:nvSpPr>
        <p:spPr>
          <a:xfrm>
            <a:off x="1735613" y="5345444"/>
            <a:ext cx="5952908" cy="6930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4050">
                <a:solidFill>
                  <a:srgbClr val="265B5E"/>
                </a:solidFill>
                <a:latin typeface="Etna Sans Serif"/>
              </a:rPr>
              <a:t>Course Verification</a:t>
            </a:r>
          </a:p>
        </p:txBody>
      </p:sp>
    </p:spTree>
    <p:extLst>
      <p:ext uri="{BB962C8B-B14F-4D97-AF65-F5344CB8AC3E}">
        <p14:creationId xmlns:p14="http://schemas.microsoft.com/office/powerpoint/2010/main" val="2965520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C0C6F-8DF3-85A9-F688-45A8DB5FF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DF260BE0-ABDE-1F23-552E-5323438001FC}"/>
              </a:ext>
            </a:extLst>
          </p:cNvPr>
          <p:cNvSpPr/>
          <p:nvPr/>
        </p:nvSpPr>
        <p:spPr>
          <a:xfrm rot="5400000">
            <a:off x="0" y="0"/>
            <a:ext cx="9525000" cy="9525000"/>
          </a:xfrm>
          <a:custGeom>
            <a:avLst/>
            <a:gdLst/>
            <a:ahLst/>
            <a:cxnLst/>
            <a:rect l="l" t="t" r="r" b="b"/>
            <a:pathLst>
              <a:path w="9525000" h="9525000">
                <a:moveTo>
                  <a:pt x="0" y="9525000"/>
                </a:moveTo>
                <a:lnTo>
                  <a:pt x="0" y="0"/>
                </a:lnTo>
                <a:lnTo>
                  <a:pt x="9525000" y="0"/>
                </a:lnTo>
                <a:lnTo>
                  <a:pt x="9525000" y="9525000"/>
                </a:lnTo>
                <a:lnTo>
                  <a:pt x="0" y="9525000"/>
                </a:lnTo>
                <a:close/>
              </a:path>
            </a:pathLst>
          </a:custGeom>
          <a:blipFill>
            <a:blip r:embed="rId2"/>
            <a:stretch>
              <a:fillRect l="-1976" t="-60811" b="-20479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4010CDF8-EEB9-7D6F-3DC0-8BE349407929}"/>
              </a:ext>
            </a:extLst>
          </p:cNvPr>
          <p:cNvSpPr/>
          <p:nvPr/>
        </p:nvSpPr>
        <p:spPr>
          <a:xfrm flipH="1" flipV="1">
            <a:off x="-518872" y="831397"/>
            <a:ext cx="2052292" cy="2693939"/>
          </a:xfrm>
          <a:custGeom>
            <a:avLst/>
            <a:gdLst/>
            <a:ahLst/>
            <a:cxnLst/>
            <a:rect l="l" t="t" r="r" b="b"/>
            <a:pathLst>
              <a:path w="2052292" h="2693939">
                <a:moveTo>
                  <a:pt x="2052292" y="2693939"/>
                </a:moveTo>
                <a:lnTo>
                  <a:pt x="0" y="2693939"/>
                </a:lnTo>
                <a:lnTo>
                  <a:pt x="0" y="0"/>
                </a:lnTo>
                <a:lnTo>
                  <a:pt x="2052292" y="0"/>
                </a:lnTo>
                <a:lnTo>
                  <a:pt x="2052292" y="269393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6B2EE2A-8498-84B8-06C8-C5B623E48FCE}"/>
              </a:ext>
            </a:extLst>
          </p:cNvPr>
          <p:cNvSpPr/>
          <p:nvPr/>
        </p:nvSpPr>
        <p:spPr>
          <a:xfrm rot="-8676573" flipH="1">
            <a:off x="-762272" y="3250826"/>
            <a:ext cx="1858180" cy="1479787"/>
          </a:xfrm>
          <a:custGeom>
            <a:avLst/>
            <a:gdLst/>
            <a:ahLst/>
            <a:cxnLst/>
            <a:rect l="l" t="t" r="r" b="b"/>
            <a:pathLst>
              <a:path w="1858180" h="1479787">
                <a:moveTo>
                  <a:pt x="1858180" y="0"/>
                </a:moveTo>
                <a:lnTo>
                  <a:pt x="0" y="0"/>
                </a:lnTo>
                <a:lnTo>
                  <a:pt x="0" y="1479788"/>
                </a:lnTo>
                <a:lnTo>
                  <a:pt x="1858180" y="1479788"/>
                </a:lnTo>
                <a:lnTo>
                  <a:pt x="185818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FFA58C9A-E3A3-E256-DB6D-48735A21C29F}"/>
              </a:ext>
            </a:extLst>
          </p:cNvPr>
          <p:cNvSpPr/>
          <p:nvPr/>
        </p:nvSpPr>
        <p:spPr>
          <a:xfrm>
            <a:off x="6841972" y="6042013"/>
            <a:ext cx="3855541" cy="5060973"/>
          </a:xfrm>
          <a:custGeom>
            <a:avLst/>
            <a:gdLst/>
            <a:ahLst/>
            <a:cxnLst/>
            <a:rect l="l" t="t" r="r" b="b"/>
            <a:pathLst>
              <a:path w="3855541" h="5060973">
                <a:moveTo>
                  <a:pt x="0" y="0"/>
                </a:moveTo>
                <a:lnTo>
                  <a:pt x="3855541" y="0"/>
                </a:lnTo>
                <a:lnTo>
                  <a:pt x="3855541" y="5060974"/>
                </a:lnTo>
                <a:lnTo>
                  <a:pt x="0" y="50609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29AA7DA7-0060-933D-7220-D15955F9F134}"/>
              </a:ext>
            </a:extLst>
          </p:cNvPr>
          <p:cNvSpPr txBox="1"/>
          <p:nvPr/>
        </p:nvSpPr>
        <p:spPr>
          <a:xfrm>
            <a:off x="509292" y="1326965"/>
            <a:ext cx="8559650" cy="66684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67"/>
              </a:lnSpc>
            </a:pPr>
            <a:r>
              <a:rPr lang="en-US" sz="5100" b="1" i="1">
                <a:solidFill>
                  <a:srgbClr val="5E17EB"/>
                </a:solidFill>
                <a:latin typeface="Bernoru UltraExpanded"/>
                <a:ea typeface="Bernoru UltraExpanded"/>
                <a:cs typeface="Bernoru UltraExpanded"/>
                <a:sym typeface="Bernoru UltraExpanded"/>
              </a:rPr>
              <a:t>Electives</a:t>
            </a:r>
            <a:endParaRPr lang="en-US" sz="5100" b="1" i="1">
              <a:solidFill>
                <a:srgbClr val="5E17EB"/>
              </a:solidFill>
              <a:latin typeface="Bernoru UltraExpanded"/>
              <a:ea typeface="Bernoru UltraExpanded"/>
              <a:cs typeface="Bernoru UltraExpanded"/>
            </a:endParaRPr>
          </a:p>
        </p:txBody>
      </p:sp>
      <p:sp>
        <p:nvSpPr>
          <p:cNvPr id="18" name="TextBox 18">
            <a:extLst>
              <a:ext uri="{FF2B5EF4-FFF2-40B4-BE49-F238E27FC236}">
                <a16:creationId xmlns:a16="http://schemas.microsoft.com/office/drawing/2014/main" id="{64931364-B7C1-D6CA-B07C-702B09A8EFC4}"/>
              </a:ext>
            </a:extLst>
          </p:cNvPr>
          <p:cNvSpPr txBox="1"/>
          <p:nvPr/>
        </p:nvSpPr>
        <p:spPr>
          <a:xfrm>
            <a:off x="1788846" y="2923323"/>
            <a:ext cx="5952908" cy="21309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680"/>
              </a:lnSpc>
            </a:pPr>
            <a:r>
              <a:rPr lang="en-US" sz="3600">
                <a:solidFill>
                  <a:srgbClr val="265B5E"/>
                </a:solidFill>
                <a:latin typeface="Etna Sans Serif"/>
              </a:rPr>
              <a:t>"Electives are a full year and are not changed during the school year."</a:t>
            </a:r>
            <a:endParaRPr lang="en-US"/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67DF727E-0944-CA30-7AE6-EB3C8F4B8FC2}"/>
              </a:ext>
            </a:extLst>
          </p:cNvPr>
          <p:cNvSpPr txBox="1"/>
          <p:nvPr/>
        </p:nvSpPr>
        <p:spPr>
          <a:xfrm>
            <a:off x="1532099" y="7134451"/>
            <a:ext cx="6605494" cy="666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99"/>
              </a:lnSpc>
            </a:pPr>
            <a:endParaRPr lang="en-US" sz="3950">
              <a:solidFill>
                <a:srgbClr val="265B5E"/>
              </a:solidFill>
              <a:latin typeface="Etna Sans Serif"/>
            </a:endParaRPr>
          </a:p>
        </p:txBody>
      </p:sp>
    </p:spTree>
    <p:extLst>
      <p:ext uri="{BB962C8B-B14F-4D97-AF65-F5344CB8AC3E}">
        <p14:creationId xmlns:p14="http://schemas.microsoft.com/office/powerpoint/2010/main" val="378756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Custom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Etna Sans Serif</vt:lpstr>
      <vt:lpstr>Arial</vt:lpstr>
      <vt:lpstr>Bernoru UltraExpanded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Orange and Purple Colorful Weekly Schedule Classroom Announcement</dc:title>
  <dc:creator>Sanders, Dawne</dc:creator>
  <cp:lastModifiedBy>Sanders, Dawne</cp:lastModifiedBy>
  <cp:revision>62</cp:revision>
  <dcterms:created xsi:type="dcterms:W3CDTF">2006-08-16T00:00:00Z</dcterms:created>
  <dcterms:modified xsi:type="dcterms:W3CDTF">2026-01-26T23:41:40Z</dcterms:modified>
  <dc:identifier>DAGcGh_fDOM</dc:identifier>
</cp:coreProperties>
</file>